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68" r:id="rId11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68"/>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2" d="100"/>
          <a:sy n="62" d="100"/>
        </p:scale>
        <p:origin x="-704" y="109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40"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t>
            </a:r>
            <a:r>
              <a:rPr lang="en-US" altLang="ja-JP" b="1" dirty="0" smtClean="0">
                <a:solidFill>
                  <a:srgbClr val="FF0000"/>
                </a:solidFill>
              </a:rPr>
              <a:t>Are (</a:t>
            </a:r>
            <a:r>
              <a:rPr lang="zh-CN" altLang="en-US" b="1" dirty="0" smtClean="0">
                <a:solidFill>
                  <a:srgbClr val="FF0000"/>
                </a:solidFill>
              </a:rPr>
              <a:t>这个解释蛮简单，但引出一个新问题，为什么把</a:t>
            </a:r>
            <a:r>
              <a:rPr lang="en-US" altLang="zh-CN" b="1" dirty="0" smtClean="0">
                <a:solidFill>
                  <a:srgbClr val="FF0000"/>
                </a:solidFill>
              </a:rPr>
              <a:t>share</a:t>
            </a:r>
            <a:r>
              <a:rPr lang="zh-CN" altLang="en-US" b="1" dirty="0" smtClean="0">
                <a:solidFill>
                  <a:srgbClr val="FF0000"/>
                </a:solidFill>
              </a:rPr>
              <a:t>拿出来卖？</a:t>
            </a:r>
            <a:r>
              <a:rPr lang="en-US" altLang="ja-JP" b="1" dirty="0" smtClean="0">
                <a:solidFill>
                  <a:srgbClr val="FF0000"/>
                </a:solidFill>
              </a:rPr>
              <a:t>)</a:t>
            </a:r>
            <a:endParaRPr lang="en-US" altLang="ja-JP" b="1" dirty="0">
              <a:solidFill>
                <a:srgbClr val="FF0000"/>
              </a:solidFill>
            </a:endParaRP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r>
              <a:rPr lang="en-US" altLang="ja-JP" dirty="0" smtClean="0"/>
              <a:t>.)</a:t>
            </a:r>
          </a:p>
          <a:p>
            <a:endParaRPr lang="en-US" altLang="ja-JP" dirty="0" smtClean="0"/>
          </a:p>
          <a:p>
            <a:r>
              <a:rPr lang="zh-CN" altLang="en-US" b="1" dirty="0" smtClean="0">
                <a:solidFill>
                  <a:srgbClr val="FF0000"/>
                </a:solidFill>
              </a:rPr>
              <a:t>公司的</a:t>
            </a:r>
            <a:r>
              <a:rPr lang="en-US" altLang="zh-CN" b="1" dirty="0" smtClean="0">
                <a:solidFill>
                  <a:srgbClr val="FF0000"/>
                </a:solidFill>
              </a:rPr>
              <a:t>Stock price</a:t>
            </a:r>
            <a:r>
              <a:rPr lang="zh-CN" altLang="en-US" b="1" dirty="0" smtClean="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r>
              <a:rPr lang="en-US" altLang="ja-JP" dirty="0" smtClean="0"/>
              <a:t>.</a:t>
            </a:r>
          </a:p>
          <a:p>
            <a:endParaRPr lang="en-US" altLang="ja-JP" dirty="0"/>
          </a:p>
          <a:p>
            <a:r>
              <a:rPr lang="en-US" altLang="ja-JP" dirty="0"/>
              <a:t>Cash Flows and </a:t>
            </a:r>
            <a:r>
              <a:rPr lang="en-US" altLang="ja-JP" b="1" dirty="0" smtClean="0">
                <a:solidFill>
                  <a:srgbClr val="FF0000"/>
                </a:solidFill>
              </a:rPr>
              <a:t>Price-to-Earnings (P/E ratio</a:t>
            </a:r>
            <a:r>
              <a:rPr lang="zh-CN" altLang="en-US" b="1" dirty="0" smtClean="0">
                <a:solidFill>
                  <a:srgbClr val="FF0000"/>
                </a:solidFill>
              </a:rPr>
              <a:t>的易懂解释</a:t>
            </a:r>
            <a:r>
              <a:rPr lang="en-US" altLang="ja-JP" b="1" dirty="0" smtClean="0">
                <a:solidFill>
                  <a:srgbClr val="FF0000"/>
                </a:solidFill>
              </a:rPr>
              <a:t>)</a:t>
            </a:r>
            <a:endParaRPr lang="en-US" altLang="ja-JP" b="1" dirty="0">
              <a:solidFill>
                <a:srgbClr val="FF0000"/>
              </a:solidFill>
            </a:endParaRP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r>
              <a:rPr lang="en-US" altLang="ja-JP" dirty="0" smtClean="0"/>
              <a:t>.</a:t>
            </a:r>
            <a:endParaRPr lang="en-US" altLang="ja-JP" dirty="0"/>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smtClean="0"/>
              <a:t>Additional Reading: </a:t>
            </a:r>
            <a:r>
              <a:rPr kumimoji="1" lang="en-US" altLang="zh-CN" sz="1600" b="1" dirty="0" smtClean="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r>
              <a:rPr lang="en-US" altLang="ja-JP" sz="1600" dirty="0" smtClean="0"/>
              <a:t>.</a:t>
            </a:r>
            <a:endParaRPr lang="en-US" altLang="ja-JP" sz="1600" dirty="0"/>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r>
              <a:rPr lang="en-US" altLang="ja-JP" sz="1600" dirty="0" smtClean="0"/>
              <a:t>.</a:t>
            </a:r>
            <a:endParaRPr lang="en-US" altLang="ja-JP" sz="1600" dirty="0"/>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r>
              <a:rPr lang="en-US" altLang="ja-JP" sz="1600" dirty="0" smtClean="0"/>
              <a:t>.)</a:t>
            </a:r>
            <a:endParaRPr lang="en-US" altLang="ja-JP" sz="1600" dirty="0"/>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r>
              <a:rPr lang="en-US" altLang="ja-JP" sz="1600" dirty="0" smtClean="0"/>
              <a:t>.</a:t>
            </a:r>
            <a:endParaRPr lang="en-US" altLang="ja-JP" sz="1600" dirty="0"/>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r>
              <a:rPr lang="en-US" altLang="ja-JP" sz="1600" dirty="0" smtClean="0"/>
              <a:t>.</a:t>
            </a:r>
            <a:endParaRPr lang="en-US" altLang="ja-JP" sz="1600" dirty="0"/>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r>
              <a:rPr lang="en-US" altLang="ja-JP" sz="1600" dirty="0" smtClean="0"/>
              <a:t>.</a:t>
            </a:r>
            <a:endParaRPr lang="en-US" altLang="ja-JP" sz="1600" dirty="0"/>
          </a:p>
          <a:p>
            <a:r>
              <a:rPr lang="en-US" altLang="ja-JP" sz="1600" dirty="0"/>
              <a:t>The Bottom Line</a:t>
            </a:r>
          </a:p>
          <a:p>
            <a:r>
              <a:rPr lang="en-US" altLang="ja-JP" sz="1600" dirty="0"/>
              <a:t>Of course, panic doesn’t last forever, and ultimately smart investors see oversold price levels as buying opportunities when company values go “on sale</a:t>
            </a:r>
            <a:r>
              <a:rPr lang="en-US" altLang="ja-JP" sz="1600" dirty="0" smtClean="0"/>
              <a:t>."</a:t>
            </a:r>
            <a:endParaRPr lang="en-US" altLang="ja-JP" sz="1600" dirty="0"/>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smtClean="0"/>
              <a:t>Some study on Bitcoin,</a:t>
            </a:r>
          </a:p>
          <a:p>
            <a:r>
              <a:rPr lang="zh-CN" altLang="en-US" dirty="0" smtClean="0"/>
              <a:t>首先要了解一个根本 </a:t>
            </a:r>
            <a:r>
              <a:rPr lang="en-US" altLang="zh-CN" dirty="0" smtClean="0"/>
              <a:t>Bitcoin</a:t>
            </a:r>
            <a:r>
              <a:rPr lang="zh-CN" altLang="en-US" dirty="0" smtClean="0"/>
              <a:t>中，并不是每个</a:t>
            </a:r>
            <a:r>
              <a:rPr lang="en-US" altLang="zh-CN" dirty="0" smtClean="0"/>
              <a:t>coin</a:t>
            </a:r>
            <a:r>
              <a:rPr lang="zh-CN" altLang="en-US" dirty="0" smtClean="0"/>
              <a:t>有</a:t>
            </a:r>
            <a:r>
              <a:rPr lang="en-US" altLang="zh-CN" dirty="0" smtClean="0"/>
              <a:t>serial Number,</a:t>
            </a:r>
            <a:r>
              <a:rPr lang="zh-CN" altLang="en-US" dirty="0" smtClean="0"/>
              <a:t>而是每个</a:t>
            </a:r>
            <a:r>
              <a:rPr lang="en-US" altLang="zh-CN" dirty="0" smtClean="0"/>
              <a:t>transaction</a:t>
            </a:r>
            <a:r>
              <a:rPr lang="zh-CN" altLang="en-US" dirty="0" smtClean="0"/>
              <a:t>有</a:t>
            </a:r>
            <a:r>
              <a:rPr lang="en-US" altLang="zh-CN" dirty="0" smtClean="0"/>
              <a:t>serial number</a:t>
            </a:r>
            <a:r>
              <a:rPr lang="zh-CN" altLang="en-US" dirty="0" smtClean="0"/>
              <a:t>，这个</a:t>
            </a:r>
            <a:r>
              <a:rPr lang="en-US" altLang="zh-CN" dirty="0" smtClean="0"/>
              <a:t>serial number</a:t>
            </a:r>
            <a:r>
              <a:rPr lang="zh-CN" altLang="en-US" dirty="0" smtClean="0"/>
              <a:t>就是下例</a:t>
            </a:r>
            <a:r>
              <a:rPr lang="en-US" altLang="zh-CN" dirty="0" smtClean="0"/>
              <a:t>Line 1</a:t>
            </a:r>
            <a:r>
              <a:rPr lang="zh-CN" altLang="en-US" dirty="0" smtClean="0"/>
              <a:t>的</a:t>
            </a:r>
            <a:r>
              <a:rPr lang="en-US" altLang="zh-CN" dirty="0" smtClean="0"/>
              <a:t>hash</a:t>
            </a:r>
          </a:p>
          <a:p>
            <a:r>
              <a:rPr lang="zh-CN" altLang="en-US" dirty="0"/>
              <a:t>还</a:t>
            </a:r>
            <a:r>
              <a:rPr lang="zh-CN" altLang="en-US" dirty="0" smtClean="0"/>
              <a:t>有，</a:t>
            </a:r>
            <a:r>
              <a:rPr lang="en-US" altLang="zh-CN" dirty="0" smtClean="0"/>
              <a:t>bitcoin</a:t>
            </a:r>
            <a:r>
              <a:rPr lang="zh-CN" altLang="en-US" dirty="0" smtClean="0"/>
              <a:t>的产生方式只有两种，第一种是</a:t>
            </a:r>
            <a:r>
              <a:rPr lang="en-US" altLang="zh-CN" dirty="0" smtClean="0"/>
              <a:t>Genesis Block</a:t>
            </a:r>
            <a:r>
              <a:rPr lang="zh-CN" altLang="en-US" dirty="0" smtClean="0"/>
              <a:t>，第二种是</a:t>
            </a:r>
            <a:r>
              <a:rPr lang="en-US" altLang="zh-CN" dirty="0" smtClean="0"/>
              <a:t>reward for </a:t>
            </a:r>
            <a:r>
              <a:rPr lang="en-US" altLang="zh-CN" dirty="0"/>
              <a:t>miner</a:t>
            </a:r>
            <a:endParaRPr lang="en-US" altLang="zh-CN"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smtClean="0">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smtClean="0">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smtClean="0">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smtClean="0">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smtClean="0">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smtClean="0">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smtClean="0">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smtClean="0">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smtClean="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smtClean="0"/>
              <a:t>一个</a:t>
            </a:r>
            <a:r>
              <a:rPr lang="en-US" altLang="zh-CN" dirty="0" smtClean="0"/>
              <a:t>Transaction</a:t>
            </a:r>
            <a:r>
              <a:rPr lang="zh-CN" altLang="en-US" dirty="0" smtClean="0"/>
              <a:t>的内容（注意这</a:t>
            </a:r>
            <a:r>
              <a:rPr lang="zh-CN" altLang="en-US" b="1" dirty="0" smtClean="0"/>
              <a:t>不是</a:t>
            </a:r>
            <a:r>
              <a:rPr lang="zh-CN" altLang="en-US" dirty="0" smtClean="0"/>
              <a:t>一个</a:t>
            </a:r>
            <a:r>
              <a:rPr lang="en-US" altLang="zh-CN" dirty="0" smtClean="0"/>
              <a:t>Block,</a:t>
            </a:r>
            <a:r>
              <a:rPr lang="zh-CN" altLang="en-US" dirty="0" smtClean="0"/>
              <a:t>一个</a:t>
            </a:r>
            <a:r>
              <a:rPr lang="en-US" altLang="zh-CN" dirty="0" smtClean="0"/>
              <a:t>Block</a:t>
            </a:r>
            <a:r>
              <a:rPr lang="zh-CN" altLang="en-US" dirty="0" smtClean="0"/>
              <a:t>可包含多个</a:t>
            </a:r>
            <a:r>
              <a:rPr lang="en-US" altLang="zh-CN" dirty="0" smtClean="0"/>
              <a:t>Transaction</a:t>
            </a:r>
            <a:r>
              <a:rPr lang="zh-CN" altLang="en-US" dirty="0" smtClean="0"/>
              <a:t>）</a:t>
            </a:r>
            <a:endParaRPr lang="en-US" altLang="zh-CN" dirty="0" smtClean="0"/>
          </a:p>
          <a:p>
            <a:r>
              <a:rPr kumimoji="1" lang="en-US" altLang="zh-CN" dirty="0"/>
              <a:t>e.g</a:t>
            </a:r>
            <a:r>
              <a:rPr kumimoji="1" lang="en-US" altLang="zh-CN" dirty="0" smtClean="0"/>
              <a:t>. </a:t>
            </a:r>
            <a:r>
              <a:rPr lang="en-US" altLang="zh-CN" dirty="0"/>
              <a:t>1</a:t>
            </a:r>
            <a:r>
              <a:rPr kumimoji="1" lang="en-US" altLang="zh-CN" dirty="0" smtClean="0"/>
              <a:t>, </a:t>
            </a:r>
            <a:r>
              <a:rPr kumimoji="1" lang="zh-CN" altLang="en-US" dirty="0" smtClean="0"/>
              <a:t>这个</a:t>
            </a:r>
            <a:r>
              <a:rPr kumimoji="1" lang="en-US" altLang="zh-CN" dirty="0" smtClean="0"/>
              <a:t>Block</a:t>
            </a:r>
            <a:r>
              <a:rPr kumimoji="1" lang="zh-CN" altLang="en-US" dirty="0" smtClean="0"/>
              <a:t>有</a:t>
            </a:r>
            <a:r>
              <a:rPr lang="en-US" altLang="zh-CN" dirty="0"/>
              <a:t>1</a:t>
            </a:r>
            <a:r>
              <a:rPr lang="zh-CN" altLang="en-US" dirty="0" smtClean="0"/>
              <a:t>个</a:t>
            </a:r>
            <a:r>
              <a:rPr lang="en-US" altLang="zh-CN" dirty="0" smtClean="0"/>
              <a:t>input</a:t>
            </a:r>
            <a:r>
              <a:rPr lang="zh-CN" altLang="en-US" dirty="0" smtClean="0"/>
              <a:t>和</a:t>
            </a:r>
            <a:r>
              <a:rPr lang="en-US" altLang="zh-CN" dirty="0" smtClean="0"/>
              <a:t>1</a:t>
            </a:r>
            <a:r>
              <a:rPr lang="zh-CN" altLang="en-US" dirty="0" smtClean="0"/>
              <a:t>个</a:t>
            </a:r>
            <a:r>
              <a:rPr lang="en-US" altLang="zh-CN" dirty="0" smtClean="0"/>
              <a:t>output</a:t>
            </a:r>
            <a:endParaRPr kumimoji="1" lang="en-US" altLang="zh-CN" dirty="0" smtClean="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smtClean="0">
                <a:solidFill>
                  <a:srgbClr val="FF0000"/>
                </a:solidFill>
              </a:rPr>
              <a:t>Line10</a:t>
            </a:r>
            <a:r>
              <a:rPr kumimoji="1" lang="zh-CN" altLang="en-US" sz="1600" dirty="0" smtClean="0">
                <a:solidFill>
                  <a:srgbClr val="FF0000"/>
                </a:solidFill>
              </a:rPr>
              <a:t>的</a:t>
            </a:r>
            <a:r>
              <a:rPr kumimoji="1" lang="en-US" altLang="zh-CN" sz="1600" dirty="0" smtClean="0">
                <a:solidFill>
                  <a:srgbClr val="FF0000"/>
                </a:solidFill>
              </a:rPr>
              <a:t>n</a:t>
            </a:r>
            <a:r>
              <a:rPr kumimoji="1" lang="zh-CN" altLang="en-US" sz="1600" dirty="0" smtClean="0">
                <a:solidFill>
                  <a:srgbClr val="FF0000"/>
                </a:solidFill>
              </a:rPr>
              <a:t>的意思是，</a:t>
            </a:r>
            <a:r>
              <a:rPr lang="en-US" altLang="zh-CN" sz="1600" dirty="0" smtClean="0">
                <a:solidFill>
                  <a:srgbClr val="FF0000"/>
                </a:solidFill>
              </a:rPr>
              <a:t>hash block2007ae…</a:t>
            </a:r>
            <a:r>
              <a:rPr lang="zh-CN" altLang="en-US" sz="1600" dirty="0" smtClean="0">
                <a:solidFill>
                  <a:srgbClr val="FF0000"/>
                </a:solidFill>
              </a:rPr>
              <a:t>的</a:t>
            </a:r>
            <a:r>
              <a:rPr lang="en-US" altLang="zh-CN" sz="1600" dirty="0" smtClean="0">
                <a:solidFill>
                  <a:srgbClr val="FF0000"/>
                </a:solidFill>
              </a:rPr>
              <a:t>0th output</a:t>
            </a:r>
            <a:r>
              <a:rPr lang="zh-CN" altLang="en-US" sz="1600" dirty="0" smtClean="0">
                <a:solidFill>
                  <a:srgbClr val="FF0000"/>
                </a:solidFill>
              </a:rPr>
              <a:t>全部被用到了这个</a:t>
            </a:r>
            <a:r>
              <a:rPr lang="en-US" altLang="zh-CN" sz="1600" dirty="0" smtClean="0">
                <a:solidFill>
                  <a:srgbClr val="FF0000"/>
                </a:solidFill>
              </a:rPr>
              <a:t>input</a:t>
            </a:r>
            <a:r>
              <a:rPr lang="zh-CN" altLang="en-US" sz="1600" dirty="0" smtClean="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smtClean="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smtClean="0"/>
              <a:t>e.g. 2</a:t>
            </a:r>
            <a:r>
              <a:rPr kumimoji="1" lang="zh-CN" altLang="en-US" dirty="0" smtClean="0"/>
              <a:t>，</a:t>
            </a:r>
            <a:endParaRPr kumimoji="1" lang="en-US" altLang="zh-CN" dirty="0" smtClean="0"/>
          </a:p>
          <a:p>
            <a:r>
              <a:rPr lang="zh-CN" altLang="en-US" dirty="0" smtClean="0"/>
              <a:t>比如以前有</a:t>
            </a:r>
            <a:r>
              <a:rPr lang="en-US" altLang="zh-CN" dirty="0" smtClean="0"/>
              <a:t>transaction</a:t>
            </a:r>
            <a:r>
              <a:rPr lang="zh-CN" altLang="en-US" dirty="0" smtClean="0"/>
              <a:t>给我</a:t>
            </a:r>
            <a:r>
              <a:rPr lang="en-US" altLang="zh-CN" dirty="0" smtClean="0"/>
              <a:t>0.2 BTC</a:t>
            </a:r>
            <a:r>
              <a:rPr lang="zh-CN" altLang="en-US" dirty="0" smtClean="0"/>
              <a:t>，我想给</a:t>
            </a:r>
            <a:r>
              <a:rPr lang="en-US" altLang="zh-CN" dirty="0" smtClean="0"/>
              <a:t>Alice 0.15 BTC</a:t>
            </a:r>
            <a:r>
              <a:rPr lang="zh-CN" altLang="en-US" dirty="0" smtClean="0"/>
              <a:t>。</a:t>
            </a:r>
            <a:endParaRPr lang="en-US" altLang="zh-CN" dirty="0" smtClean="0"/>
          </a:p>
          <a:p>
            <a:r>
              <a:rPr kumimoji="1" lang="zh-CN" altLang="en-US" dirty="0" smtClean="0"/>
              <a:t>我可以送给</a:t>
            </a:r>
            <a:r>
              <a:rPr kumimoji="1" lang="en-US" altLang="zh-CN" dirty="0" smtClean="0"/>
              <a:t>Alice 0.15 BTC</a:t>
            </a:r>
            <a:r>
              <a:rPr lang="en-US" altLang="zh-CN" dirty="0" smtClean="0"/>
              <a:t>,</a:t>
            </a:r>
            <a:r>
              <a:rPr lang="zh-CN" altLang="en-US" dirty="0" smtClean="0"/>
              <a:t>然后送给自己</a:t>
            </a:r>
            <a:r>
              <a:rPr lang="en-US" altLang="zh-CN" dirty="0" smtClean="0"/>
              <a:t>0.5 BTC</a:t>
            </a:r>
            <a:endParaRPr kumimoji="1" lang="en-US" altLang="zh-CN" dirty="0" smtClean="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r>
              <a:rPr lang="en-US" altLang="ja-JP" sz="1200" dirty="0" smtClean="0">
                <a:solidFill>
                  <a:srgbClr val="FF0000"/>
                </a:solidFill>
              </a:rPr>
              <a:t>.</a:t>
            </a:r>
            <a:endParaRPr lang="en-US" altLang="ja-JP" sz="1200" dirty="0">
              <a:solidFill>
                <a:srgbClr val="FF0000"/>
              </a:solidFill>
            </a:endParaRP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smtClean="0"/>
              <a:t>ToDo</a:t>
            </a:r>
            <a:r>
              <a:rPr kumimoji="1" lang="en-US" altLang="zh-CN" dirty="0" smtClean="0"/>
              <a:t> </a:t>
            </a:r>
            <a:r>
              <a:rPr kumimoji="1" lang="zh-CN" altLang="en-US" dirty="0" smtClean="0"/>
              <a:t>我的理解是一个</a:t>
            </a:r>
            <a:r>
              <a:rPr lang="zh-CN" altLang="en-US" dirty="0"/>
              <a:t>钱包</a:t>
            </a:r>
            <a:r>
              <a:rPr kumimoji="1" lang="zh-CN" altLang="en-US" dirty="0" smtClean="0"/>
              <a:t>只有一对</a:t>
            </a:r>
            <a:r>
              <a:rPr kumimoji="1" lang="en-US" altLang="zh-CN" dirty="0" smtClean="0"/>
              <a:t>Pub/</a:t>
            </a:r>
            <a:r>
              <a:rPr kumimoji="1" lang="en-US" altLang="zh-CN" dirty="0" err="1" smtClean="0"/>
              <a:t>Priv</a:t>
            </a:r>
            <a:r>
              <a:rPr kumimoji="1" lang="en-US" altLang="zh-CN" dirty="0" smtClean="0"/>
              <a:t> key</a:t>
            </a:r>
            <a:r>
              <a:rPr kumimoji="1" lang="zh-CN" altLang="en-US" dirty="0" smtClean="0"/>
              <a:t>，但为什么能有那么多地址？</a:t>
            </a:r>
            <a:endParaRPr kumimoji="1" lang="en-US" altLang="zh-CN" dirty="0" smtClean="0"/>
          </a:p>
          <a:p>
            <a:r>
              <a:rPr lang="zh-CN" altLang="en-US" smtClean="0"/>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0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3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10208</TotalTime>
  <Words>17433</Words>
  <Application>Microsoft Office PowerPoint</Application>
  <PresentationFormat>画面に合わせる (4:3)</PresentationFormat>
  <Paragraphs>1756</Paragraphs>
  <Slides>115</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115</vt:i4>
      </vt:variant>
    </vt:vector>
  </HeadingPairs>
  <TitlesOfParts>
    <vt:vector size="119"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1041</cp:revision>
  <dcterms:created xsi:type="dcterms:W3CDTF">2016-01-14T23:49:10Z</dcterms:created>
  <dcterms:modified xsi:type="dcterms:W3CDTF">2018-01-15T08:30:08Z</dcterms:modified>
</cp:coreProperties>
</file>